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988D-C491-4E78-A114-89ABC20827FE}" type="datetimeFigureOut">
              <a:rPr lang="en-US" smtClean="0"/>
              <a:t>1/18/2023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572BB-4CAA-41A0-858C-92C92F06969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988D-C491-4E78-A114-89ABC20827FE}" type="datetimeFigureOut">
              <a:rPr lang="en-US" smtClean="0"/>
              <a:t>1/18/2023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572BB-4CAA-41A0-858C-92C92F06969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988D-C491-4E78-A114-89ABC20827FE}" type="datetimeFigureOut">
              <a:rPr lang="en-US" smtClean="0"/>
              <a:t>1/18/2023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572BB-4CAA-41A0-858C-92C92F06969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988D-C491-4E78-A114-89ABC20827FE}" type="datetimeFigureOut">
              <a:rPr lang="en-US" smtClean="0"/>
              <a:t>1/18/2023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572BB-4CAA-41A0-858C-92C92F06969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988D-C491-4E78-A114-89ABC20827FE}" type="datetimeFigureOut">
              <a:rPr lang="en-US" smtClean="0"/>
              <a:t>1/18/2023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572BB-4CAA-41A0-858C-92C92F06969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988D-C491-4E78-A114-89ABC20827FE}" type="datetimeFigureOut">
              <a:rPr lang="en-US" smtClean="0"/>
              <a:t>1/18/2023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572BB-4CAA-41A0-858C-92C92F06969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988D-C491-4E78-A114-89ABC20827FE}" type="datetimeFigureOut">
              <a:rPr lang="en-US" smtClean="0"/>
              <a:t>1/18/2023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572BB-4CAA-41A0-858C-92C92F06969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988D-C491-4E78-A114-89ABC20827FE}" type="datetimeFigureOut">
              <a:rPr lang="en-US" smtClean="0"/>
              <a:t>1/18/2023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572BB-4CAA-41A0-858C-92C92F06969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988D-C491-4E78-A114-89ABC20827FE}" type="datetimeFigureOut">
              <a:rPr lang="en-US" smtClean="0"/>
              <a:t>1/18/2023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572BB-4CAA-41A0-858C-92C92F06969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988D-C491-4E78-A114-89ABC20827FE}" type="datetimeFigureOut">
              <a:rPr lang="en-US" smtClean="0"/>
              <a:t>1/18/2023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572BB-4CAA-41A0-858C-92C92F06969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988D-C491-4E78-A114-89ABC20827FE}" type="datetimeFigureOut">
              <a:rPr lang="en-US" smtClean="0"/>
              <a:t>1/18/2023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572BB-4CAA-41A0-858C-92C92F06969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988D-C491-4E78-A114-89ABC20827FE}" type="datetimeFigureOut">
              <a:rPr lang="en-US" smtClean="0"/>
              <a:t>1/18/2023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572BB-4CAA-41A0-858C-92C92F06969C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CC89EF-9C3C-A14C-C386-111520FF6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4"/>
            <a:ext cx="6858000" cy="1580197"/>
          </a:xfrm>
        </p:spPr>
        <p:txBody>
          <a:bodyPr>
            <a:normAutofit/>
          </a:bodyPr>
          <a:lstStyle/>
          <a:p>
            <a:r>
              <a:rPr lang="en-IN" sz="3600" dirty="0"/>
              <a:t>KHATRA ADIBASI MAHAVIDYALAYA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74B13CF-4C29-2AE1-C83B-CCD521736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078480"/>
            <a:ext cx="6858000" cy="3657600"/>
          </a:xfrm>
        </p:spPr>
        <p:txBody>
          <a:bodyPr>
            <a:normAutofit/>
          </a:bodyPr>
          <a:lstStyle/>
          <a:p>
            <a:r>
              <a:rPr lang="en-IN" sz="3200" dirty="0">
                <a:solidFill>
                  <a:schemeClr val="tx1"/>
                </a:solidFill>
              </a:rPr>
              <a:t>Department – </a:t>
            </a:r>
            <a:r>
              <a:rPr lang="en-IN" sz="3200" b="1" dirty="0">
                <a:solidFill>
                  <a:schemeClr val="tx1"/>
                </a:solidFill>
              </a:rPr>
              <a:t>Sanskrit</a:t>
            </a:r>
          </a:p>
          <a:p>
            <a:r>
              <a:rPr lang="en-IN" sz="3200" dirty="0">
                <a:solidFill>
                  <a:schemeClr val="tx1"/>
                </a:solidFill>
              </a:rPr>
              <a:t>Session : </a:t>
            </a:r>
            <a:r>
              <a:rPr lang="en-IN" dirty="0" smtClean="0">
                <a:solidFill>
                  <a:schemeClr val="tx1"/>
                </a:solidFill>
              </a:rPr>
              <a:t>2021-22</a:t>
            </a:r>
            <a:endParaRPr lang="en-IN" sz="3200" dirty="0">
              <a:solidFill>
                <a:schemeClr val="tx1"/>
              </a:solidFill>
            </a:endParaRPr>
          </a:p>
          <a:p>
            <a:r>
              <a:rPr lang="en-IN" sz="3200" dirty="0">
                <a:solidFill>
                  <a:schemeClr val="tx1"/>
                </a:solidFill>
              </a:rPr>
              <a:t>Semester: IV</a:t>
            </a:r>
          </a:p>
          <a:p>
            <a:r>
              <a:rPr lang="en-IN" sz="3200" dirty="0">
                <a:solidFill>
                  <a:schemeClr val="tx1"/>
                </a:solidFill>
              </a:rPr>
              <a:t>Subject:  </a:t>
            </a:r>
            <a:r>
              <a:rPr lang="en-IN" sz="3200" dirty="0" err="1" smtClean="0">
                <a:solidFill>
                  <a:schemeClr val="tx1"/>
                </a:solidFill>
              </a:rPr>
              <a:t>Krit</a:t>
            </a:r>
            <a:r>
              <a:rPr lang="en-IN" sz="3200" dirty="0" smtClean="0">
                <a:solidFill>
                  <a:schemeClr val="tx1"/>
                </a:solidFill>
              </a:rPr>
              <a:t> </a:t>
            </a:r>
            <a:r>
              <a:rPr lang="en-IN" sz="3200" dirty="0" err="1" smtClean="0">
                <a:solidFill>
                  <a:schemeClr val="tx1"/>
                </a:solidFill>
              </a:rPr>
              <a:t>Pratyay</a:t>
            </a:r>
            <a:endParaRPr lang="en-IN" sz="3200" dirty="0">
              <a:solidFill>
                <a:schemeClr val="tx1"/>
              </a:solidFill>
            </a:endParaRPr>
          </a:p>
          <a:p>
            <a:r>
              <a:rPr lang="en-IN" sz="3200" dirty="0">
                <a:solidFill>
                  <a:schemeClr val="tx1"/>
                </a:solidFill>
              </a:rPr>
              <a:t>Teacher’s Name: </a:t>
            </a:r>
            <a:r>
              <a:rPr lang="en-IN" sz="3200" dirty="0" err="1" smtClean="0">
                <a:solidFill>
                  <a:schemeClr val="tx1"/>
                </a:solidFill>
              </a:rPr>
              <a:t>Trilochan</a:t>
            </a:r>
            <a:r>
              <a:rPr lang="en-IN" sz="3200" dirty="0" smtClean="0">
                <a:solidFill>
                  <a:schemeClr val="tx1"/>
                </a:solidFill>
              </a:rPr>
              <a:t> Sing </a:t>
            </a:r>
            <a:r>
              <a:rPr lang="en-IN" sz="3200" smtClean="0">
                <a:solidFill>
                  <a:schemeClr val="tx1"/>
                </a:solidFill>
              </a:rPr>
              <a:t>Sardar</a:t>
            </a:r>
            <a:endParaRPr lang="en-IN" sz="3200" dirty="0">
              <a:solidFill>
                <a:schemeClr val="tx1"/>
              </a:solidFill>
            </a:endParaRPr>
          </a:p>
          <a:p>
            <a:endParaRPr lang="en-IN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="" xmlns:a16="http://schemas.microsoft.com/office/drawing/2014/main" id="{23F61905-FA1B-661A-4117-E24B9D2C58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1934" y="357166"/>
            <a:ext cx="856203" cy="1079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41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i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>प्रत्ययाः</a:t>
            </a:r>
            <a:endParaRPr lang="en-IN" sz="6000" b="1" dirty="0">
              <a:solidFill>
                <a:srgbClr val="202122"/>
              </a:solidFill>
              <a:latin typeface="Kokila" panose="020B0604020202020204" pitchFamily="34" charset="0"/>
              <a:ea typeface="+mn-ea"/>
              <a:cs typeface="Kokil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67" y="1530221"/>
            <a:ext cx="8323373" cy="5262465"/>
          </a:xfrm>
        </p:spPr>
        <p:txBody>
          <a:bodyPr>
            <a:normAutofit/>
          </a:bodyPr>
          <a:lstStyle/>
          <a:p>
            <a:pPr marL="541338" indent="-363538"/>
            <a:r>
              <a:rPr lang="hi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प्रत्ययाः नवनवशब्दनिर्माणे सहायकाः भवन्ति। क्वचिद् धातोरुत्तरं कदाचिद्वा शब्दात्परं प्रत्ययप्रयोगो भवति।</a:t>
            </a:r>
          </a:p>
          <a:p>
            <a:pPr marL="541338" indent="-363538"/>
            <a:r>
              <a:rPr lang="hi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कृत्तद्धितभेदेन प्रत्ययः द्विविधः।</a:t>
            </a:r>
          </a:p>
          <a:p>
            <a:pPr marL="541338" indent="-363538"/>
            <a:r>
              <a:rPr lang="hi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धातोरुत्तरं विधीयमानाः प्रत्ययाः कृत्प्रत्यया इत्युच्यन्ते। यथा कृ-धातोः ल्युट्-प्रत्यये करणशब्दस्य निष्पत्तिः। अत्र कृ-इति धातुः ल्युट् इति प्रत्ययः। धातोरुत्तरं विधीयमानत्वात् तस्य कृत् इति संज्ञा।</a:t>
            </a:r>
          </a:p>
          <a:p>
            <a:pPr marL="541338" indent="-363538"/>
            <a:r>
              <a:rPr lang="hi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शब्दात् उत्तरं विधीयमानाः प्रत्ययाः तद्धितप्रत्यया इत्युच्यन्ते। यथा धनवान् इति शब्दः धनशब्दात् मतुप्प्रत्ययेन निष्पन्नः। अत्र धनम् इति शब्दः मतुप् इति प्रत्ययः। शब्दात् उत्तरं विधीयमानत्वात् मतुप्प्रत्ययस्य तद्धितप्रत्यये परिगणनम्। </a:t>
            </a:r>
            <a:endParaRPr lang="en-IN" dirty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305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60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कृत्प्रत्ययाः</a:t>
            </a:r>
            <a:endParaRPr lang="en-IN" sz="6000" b="1" dirty="0">
              <a:solidFill>
                <a:srgbClr val="202122"/>
              </a:solidFill>
              <a:latin typeface="Kokila" panose="020B0604020202020204" pitchFamily="34" charset="0"/>
              <a:ea typeface="+mn-ea"/>
              <a:cs typeface="Kokil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67" y="1530221"/>
            <a:ext cx="8323373" cy="5262465"/>
          </a:xfrm>
        </p:spPr>
        <p:txBody>
          <a:bodyPr>
            <a:normAutofit/>
          </a:bodyPr>
          <a:lstStyle/>
          <a:p>
            <a:pPr marL="541338" indent="-363538"/>
            <a:r>
              <a:rPr lang="hi-IN" sz="36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कृत्प्रत्ययेषु अन्यतमाः कृत्यप्रत्ययाः।</a:t>
            </a:r>
          </a:p>
          <a:p>
            <a:pPr marL="541338" indent="-363538"/>
            <a:r>
              <a:rPr lang="hi-IN" sz="36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कृत्प्रत्यया मुख्यतः सप्त - तव्यत्, तव्य, अनीयर, केलिमर्, यत्, क्यप् ण्यत् च।</a:t>
            </a:r>
          </a:p>
          <a:p>
            <a:pPr marL="541338" indent="-363538"/>
            <a:r>
              <a:rPr lang="hi-IN" sz="36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अर्थः - एतेषां प्रयोगः औचित्यार्थे, कर्तव्यार्थे प्रयोगो भवति। यथा छात्रैः पुस्तकं पठनीयम्</a:t>
            </a:r>
          </a:p>
          <a:p>
            <a:pPr marL="541338" indent="-363538"/>
            <a:r>
              <a:rPr lang="hi-IN" sz="3600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प्रयोगः - एतेषां प्रयोगः कर्मवाच्ये भाववाच्ये च भवति। यथा  कर्मणि - रामेण विद्यालयः गन्तव्यः, भावे - रामेण गन्तव्यम्।</a:t>
            </a:r>
          </a:p>
          <a:p>
            <a:pPr marL="541338" indent="-363538"/>
            <a:endParaRPr lang="en-IN" dirty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305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a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>तव्यप्रत्ययः अनीयर्-प्रत्ययश्च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67" y="1530221"/>
            <a:ext cx="8323373" cy="5262465"/>
          </a:xfrm>
        </p:spPr>
        <p:txBody>
          <a:bodyPr>
            <a:normAutofit/>
          </a:bodyPr>
          <a:lstStyle/>
          <a:p>
            <a:pPr marL="541338" indent="-363538"/>
            <a:r>
              <a:rPr lang="sa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तव्यत्तव्यानीयरः इति तव्यप्रत्ययविधायकं पाणिनिसूत्रम्। </a:t>
            </a:r>
          </a:p>
          <a:p>
            <a:pPr marL="541338" indent="-363538"/>
            <a:r>
              <a:rPr lang="sa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अनेनैव सूत्रेण अनीयर्-प्रत्ययविधानमपि भवति। </a:t>
            </a:r>
            <a:endParaRPr lang="hi-IN" dirty="0" smtClean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marL="541338" indent="-363538"/>
            <a:r>
              <a:rPr lang="sa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तव्यप्रत्ययान्ताः अनीयर्-प्रत्ययान्ताः शब्दाः</a:t>
            </a:r>
            <a:r>
              <a:rPr lang="hi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- </a:t>
            </a:r>
            <a:endParaRPr lang="sa-IN" dirty="0" smtClean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pic>
        <p:nvPicPr>
          <p:cNvPr id="4" name="Picture 3" descr="Screenshot_2019-05-31-07-30-52-964_com.google.android.apps.docs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00166" y="3500438"/>
            <a:ext cx="6715172" cy="2928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305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a-IN" sz="60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>क्तप्रत्ययः क्तवतुप्रत्ययश्च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67" y="1530221"/>
            <a:ext cx="8323373" cy="5262465"/>
          </a:xfrm>
        </p:spPr>
        <p:txBody>
          <a:bodyPr>
            <a:normAutofit/>
          </a:bodyPr>
          <a:lstStyle/>
          <a:p>
            <a:pPr marL="541338" indent="-363538"/>
            <a:r>
              <a:rPr lang="sa-IN" b="1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सूत्रम्-</a:t>
            </a:r>
            <a:r>
              <a:rPr lang="sa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क्तक्तवतू निष्ठा इति क्तप्रत्ययक्तवतुप्रत्ययविधायकं सूत्रम्। क्तक्तवतुप्रत्यययोः निष्ठेति नाम।</a:t>
            </a:r>
          </a:p>
          <a:p>
            <a:pPr marL="541338" indent="-363538"/>
            <a:r>
              <a:rPr lang="sa-IN" b="1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अर्थः -</a:t>
            </a:r>
            <a:r>
              <a:rPr lang="sa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एतेषां प्रयोगः अतीतार्थे भवति। यथा छात्रः विद्यालयं गतवान् (अगच्छत्)।</a:t>
            </a:r>
          </a:p>
          <a:p>
            <a:pPr marL="541338" indent="-363538"/>
            <a:r>
              <a:rPr lang="sa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प्रयोगः –</a:t>
            </a:r>
            <a:endParaRPr lang="hi-IN" dirty="0" smtClean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marL="541338" indent="-363538">
              <a:buNone/>
            </a:pPr>
            <a:r>
              <a:rPr lang="hi-IN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	</a:t>
            </a:r>
            <a:r>
              <a:rPr lang="sa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क्तप्रत्ययस्य प्रयोगः कर्मवाच्ये भाववाच्ये च भवति। यथा  कर्मणि - रामेण विद्यालयः गतः, भावे - रामेण गतम्। </a:t>
            </a:r>
            <a:endParaRPr lang="hi-IN" dirty="0" smtClean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marL="541338" indent="-363538">
              <a:buNone/>
            </a:pPr>
            <a:r>
              <a:rPr lang="hi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	</a:t>
            </a:r>
            <a:r>
              <a:rPr lang="sa-IN" dirty="0" smtClean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क्तवतुप्रत्ययस्य च प्रयोगः कर्तृवाच्ये एव भवति। यथा रामः ग्रामं गतवान्।</a:t>
            </a:r>
          </a:p>
        </p:txBody>
      </p:sp>
    </p:spTree>
    <p:extLst>
      <p:ext uri="{BB962C8B-B14F-4D97-AF65-F5344CB8AC3E}">
        <p14:creationId xmlns:p14="http://schemas.microsoft.com/office/powerpoint/2010/main" val="1135305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39784"/>
          </a:xfrm>
        </p:spPr>
        <p:txBody>
          <a:bodyPr>
            <a:normAutofit/>
          </a:bodyPr>
          <a:lstStyle/>
          <a:p>
            <a:r>
              <a:rPr lang="sa-IN" sz="48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>क्तप्रत्ययान्त</a:t>
            </a:r>
            <a:r>
              <a:rPr lang="hi-IN" sz="48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>ाः क्तवतुप्रत्ययान्ता</a:t>
            </a:r>
            <a:r>
              <a:rPr lang="sa-IN" sz="48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> शब्द</a:t>
            </a:r>
            <a:r>
              <a:rPr lang="hi-IN" sz="48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>ाः</a:t>
            </a:r>
            <a:endParaRPr lang="sa-IN" sz="4800" b="1" dirty="0" smtClean="0">
              <a:solidFill>
                <a:srgbClr val="202122"/>
              </a:solidFill>
              <a:latin typeface="Kokila" panose="020B0604020202020204" pitchFamily="34" charset="0"/>
              <a:ea typeface="+mn-ea"/>
              <a:cs typeface="Kokila" panose="020B0604020202020204" pitchFamily="34" charset="0"/>
            </a:endParaRPr>
          </a:p>
        </p:txBody>
      </p:sp>
      <p:pic>
        <p:nvPicPr>
          <p:cNvPr id="4" name="Content Placeholder 3" descr="Screenshot_2019-05-31-07-32-50-133_com.google.android.apps.docs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14546" y="928670"/>
            <a:ext cx="4357718" cy="5864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305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39784"/>
          </a:xfrm>
        </p:spPr>
        <p:txBody>
          <a:bodyPr>
            <a:normAutofit/>
          </a:bodyPr>
          <a:lstStyle/>
          <a:p>
            <a:r>
              <a:rPr lang="sa-IN" sz="4800" b="1" dirty="0" smtClean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>शतृप्रत्ययः शानच्प्रत्ययश्च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/>
          </a:bodyPr>
          <a:lstStyle/>
          <a:p>
            <a:r>
              <a:rPr lang="sa-IN" sz="3500" b="1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सूत्रम्</a:t>
            </a:r>
            <a:r>
              <a:rPr lang="sa-IN" sz="3500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- लटः शतृशानचावप्रथमासमानाधिकरणे इति शतृशानच्प्रत्ययविधायकं सूत्रम्।</a:t>
            </a:r>
            <a:endParaRPr lang="en-IN" sz="3500" dirty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r>
              <a:rPr lang="sa-IN" sz="3500" b="1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अर्थः</a:t>
            </a:r>
            <a:r>
              <a:rPr lang="sa-IN" sz="3500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- एतेषां प्रयोगः वर्तमानार्थे भवति। वङ्गभाषायां प्रायः पड़ते पड़ते, खेते खेते एतादृशार्थः लभ्यते। यथा छात्रः खादन् दूरदर्शनं पश्यति - </a:t>
            </a:r>
            <a:r>
              <a:rPr lang="sa-IN" sz="2800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(</a:t>
            </a:r>
            <a:r>
              <a:rPr lang="bn-IN" sz="2800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ছাত্রটি খেতে খেতে টিভি দেখছে</a:t>
            </a:r>
            <a:r>
              <a:rPr lang="sa-IN" sz="2800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)</a:t>
            </a:r>
            <a:endParaRPr lang="en-IN" sz="3500" dirty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r>
              <a:rPr lang="sa-IN" sz="3500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शतृप्रत्ययः परस्मैपदिधातोः उत्तरं  भवति। यथा परस्मैपदिगम्धातोः शतृप्रत्यये गच्छत् इति रूपम्। शानचप्रत्ययश्च आत्मनेपदिधातोः उत्तरं भवति। यथा आत्मनेपदि लभ्-धातोः शानच्प्रत्यये लभमान इति रूपम्।</a:t>
            </a:r>
            <a:endParaRPr lang="en-IN" sz="3500" dirty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35305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39784"/>
          </a:xfrm>
        </p:spPr>
        <p:txBody>
          <a:bodyPr>
            <a:normAutofit/>
          </a:bodyPr>
          <a:lstStyle/>
          <a:p>
            <a:r>
              <a:rPr lang="sa-IN" sz="4800" b="1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शतृप्रत्यय</a:t>
            </a:r>
            <a:r>
              <a:rPr lang="hi-IN" sz="4800" b="1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ान्ताः</a:t>
            </a:r>
            <a:r>
              <a:rPr lang="sa-IN" sz="4800" b="1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शानच्प्रत्यय</a:t>
            </a:r>
            <a:r>
              <a:rPr lang="hi-IN" sz="4800" b="1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ान्ताश्च</a:t>
            </a:r>
            <a:endParaRPr lang="sa-IN" sz="4800" b="1" dirty="0" smtClean="0">
              <a:solidFill>
                <a:srgbClr val="202122"/>
              </a:solidFill>
              <a:latin typeface="Kokila" panose="020B0604020202020204" pitchFamily="34" charset="0"/>
              <a:ea typeface="+mn-ea"/>
              <a:cs typeface="Kokila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00108"/>
            <a:ext cx="8329642" cy="5715040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pic>
        <p:nvPicPr>
          <p:cNvPr id="4" name="Picture 3" descr="Screenshot_2019-05-31-07-34-44-565_com.google.android.apps.docs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5786" y="1071546"/>
            <a:ext cx="7500990" cy="557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305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272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KHATRA ADIBASI MAHAVIDYALAYA</vt:lpstr>
      <vt:lpstr>प्रत्ययाः</vt:lpstr>
      <vt:lpstr>कृत्प्रत्ययाः</vt:lpstr>
      <vt:lpstr>तव्यप्रत्ययः अनीयर्-प्रत्ययश्च</vt:lpstr>
      <vt:lpstr>क्तप्रत्ययः क्तवतुप्रत्ययश्च</vt:lpstr>
      <vt:lpstr>क्तप्रत्ययान्ताः क्तवतुप्रत्ययान्ता शब्दाः</vt:lpstr>
      <vt:lpstr>शतृप्रत्ययः शानच्प्रत्ययश्च</vt:lpstr>
      <vt:lpstr>शतृप्रत्ययान्ताः शानच्प्रत्ययान्ताश्च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KHATRA ADIBASI MAHAVIDYALAYA</dc:title>
  <dc:creator>UGC2</dc:creator>
  <cp:lastModifiedBy>USER</cp:lastModifiedBy>
  <cp:revision>4</cp:revision>
  <dcterms:created xsi:type="dcterms:W3CDTF">2023-01-18T08:24:43Z</dcterms:created>
  <dcterms:modified xsi:type="dcterms:W3CDTF">2023-01-18T16:11:59Z</dcterms:modified>
</cp:coreProperties>
</file>